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5B6AC-6BDC-4DDF-9487-203A6A72F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E63677-B021-4F16-A164-40B7FBC64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AD7BA-139E-485C-971D-4A353EC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FF72F-79AA-47DD-A082-5C6E9C48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4E708-A2B9-478A-AA11-155767D8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2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3C9EC-C99E-4F35-B1EB-4E1BD678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D8E92A-6663-4E57-B2AC-EB03D6F54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A7DC62-8EDE-4A16-9253-E6FEA01C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947DF3-9F49-4D7E-8FB8-737894F0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9BA42B-AF11-4478-A67A-A0A28747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1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5DAA8C-76D2-4485-8CFF-6B0121CBF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D3C333-AE20-41D5-B0EF-9694188F9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1302A9-AA53-45BB-9BC5-A21CA353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135B5B-3D38-435A-94BF-28C182F9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EFDCBD-80C7-4CF8-B85B-D62F6710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83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8822DC-CC3C-43F7-81BB-1A74DF11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0C30D0-75D7-4B13-89F9-971C8A827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8A1B2-00E6-4048-8D22-FD90ADD7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8A02C-9886-44E3-A3E8-25050630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4A52B3-4D93-456F-B5BF-D9A90F84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12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C7F5A-7560-46B4-95BF-6FEADFDB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42799A-33C7-4760-ABDD-BB6454033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9AB895-3F4C-431C-9C83-7027AC70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86D61C-BFBB-4CBA-9576-8A85898B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6C6EE-5E21-4D93-B67B-959ECB16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76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C71DE-C030-4D57-B57D-28056ABC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86632F-9613-43B6-8BA3-28422DD54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B4B6A0-04D3-4488-A1D9-D12960BDE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50D3AA-79D0-407A-BD55-8ADCEEC0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4C7237-50DA-4546-BEBC-39CE3D7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E729EE-4C4B-47F0-A5D9-D199BD21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5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EB836-4765-488B-AE84-A9862A13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5BDA4D-7F58-4958-9F68-04C0DB7A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016BEE-2581-4E66-95F0-BCFCA5DAD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563921-2638-4069-9328-FCF955066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AE8F04-2FBB-4BFB-902C-B23FA386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D765EB-7EC3-45BE-8D94-97B097B5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989C63-B215-4404-9C19-18FB08CA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6873AC-44E4-412D-8F56-C8FD6F83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59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6B5E2-2E73-45FF-9D4D-1C69341F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40F68E-3DF9-4213-BB2D-0DB0821E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E5B7C0-838A-4A37-A898-2B8CC72E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E339F7-2457-4790-A61E-685FB15C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4DE74-3824-42CF-A34D-C588592D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46AC8A-0E10-44A0-95C3-CD6364D5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1EF3B5-7BAA-42BC-9B5D-D9FB2FDB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1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7ABF2-DF35-4963-841C-95ACA7E4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48273-6246-46B9-A96A-8EE285A65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353F07-B3D5-41DD-BDBC-19F3DC5A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0FF095-200B-47DF-B8BE-3305AFC7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61C41C-5826-406F-AC28-4DDAAB3B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D274E6-253C-4E37-8998-31D221CF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04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41C73-0315-4331-9918-CCBE22F7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6C93683-BBB5-4A11-BCE8-CFAAD2142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0712C5-0A78-4AB5-A68C-A2324DBB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9EBC49-6607-455F-8942-78DF2440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3E9ED8-5BFE-49F5-ABAD-A0367833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B93CAB-A008-4117-86A4-205CCEF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2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8AE4332-4C56-42A3-B979-6E30FFE5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4F28C9-BA40-46C1-839C-9AEBF1B6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2BAB37-5888-4171-B70C-21D387B5E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FA62-A2C0-43CF-A953-4B54E81965C7}" type="datetimeFigureOut">
              <a:rPr lang="it-IT" smtClean="0"/>
              <a:t>30/11/2019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EEB3CA-48BC-44A9-BCB2-7F2F77BCD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965F3-8242-4724-835E-50B609ED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B86E-B0F0-485F-85A9-1DBB84299D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62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D67368-0F9C-472D-AB82-5415CBFA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9878"/>
            <a:ext cx="12191999" cy="69631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35768E-B7EA-47AC-8E56-CAC3CC5BBAFB}"/>
              </a:ext>
            </a:extLst>
          </p:cNvPr>
          <p:cNvSpPr txBox="1"/>
          <p:nvPr/>
        </p:nvSpPr>
        <p:spPr>
          <a:xfrm>
            <a:off x="872197" y="5219113"/>
            <a:ext cx="900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spc="300" dirty="0">
                <a:solidFill>
                  <a:schemeClr val="accent5">
                    <a:lumMod val="75000"/>
                  </a:schemeClr>
                </a:solidFill>
              </a:rPr>
              <a:t>Maria, l’Annunciazione</a:t>
            </a:r>
          </a:p>
        </p:txBody>
      </p:sp>
    </p:spTree>
    <p:extLst>
      <p:ext uri="{BB962C8B-B14F-4D97-AF65-F5344CB8AC3E}">
        <p14:creationId xmlns:p14="http://schemas.microsoft.com/office/powerpoint/2010/main" val="100420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D67368-0F9C-472D-AB82-5415CBFA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8"/>
            <a:ext cx="12191999" cy="69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8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6E03DD-E282-4DC1-8F64-891281D09238}"/>
              </a:ext>
            </a:extLst>
          </p:cNvPr>
          <p:cNvSpPr txBox="1"/>
          <p:nvPr/>
        </p:nvSpPr>
        <p:spPr>
          <a:xfrm>
            <a:off x="548640" y="436098"/>
            <a:ext cx="113104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400" b="1" dirty="0"/>
              <a:t>TESTO BIBLICO di riferimento: Lc 1, 26-38</a:t>
            </a:r>
          </a:p>
          <a:p>
            <a:endParaRPr lang="it-IT" dirty="0"/>
          </a:p>
          <a:p>
            <a:pPr algn="just"/>
            <a:r>
              <a:rPr lang="it-IT" sz="2400" dirty="0"/>
              <a:t>L’angelo Gabriele fu mandato da Dio a Nazareth, a una vergine, promessa sposa di un uomo della casa di Davide, chiamato Giuseppe.</a:t>
            </a:r>
          </a:p>
          <a:p>
            <a:pPr algn="just"/>
            <a:r>
              <a:rPr lang="it-IT" sz="2400" dirty="0"/>
              <a:t>La vergine si chiamava Maria. Entrando da lei, disse: “Ti saluto, o piena di grazia, il Signore è con te”.</a:t>
            </a:r>
          </a:p>
          <a:p>
            <a:pPr algn="just"/>
            <a:r>
              <a:rPr lang="it-IT" sz="2400" dirty="0"/>
              <a:t>A queste parole ella rimase turbata. L’angelo le disse: “</a:t>
            </a:r>
            <a:r>
              <a:rPr lang="it-IT" sz="2400" dirty="0">
                <a:solidFill>
                  <a:srgbClr val="FF0000"/>
                </a:solidFill>
              </a:rPr>
              <a:t>Non temere</a:t>
            </a:r>
            <a:r>
              <a:rPr lang="it-IT" sz="2400" dirty="0"/>
              <a:t>, Maria, perché hai trovato grazia presso Dio. Ecco, concepirai un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figlio</a:t>
            </a:r>
            <a:r>
              <a:rPr lang="it-IT" sz="2400" dirty="0"/>
              <a:t>, lo darai alla luce e lo chiamerai Gesù. Sarà grande e chiamato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Figlio</a:t>
            </a:r>
            <a:r>
              <a:rPr lang="it-IT" sz="2400" dirty="0"/>
              <a:t> dell’Altissimo; il Signore Dio gli darà il trono di Davide e il suo regno non avrà fine”.</a:t>
            </a:r>
          </a:p>
          <a:p>
            <a:pPr algn="just"/>
            <a:r>
              <a:rPr lang="it-IT" sz="2400" dirty="0"/>
              <a:t>Allora Maria disse all’angelo: “</a:t>
            </a:r>
            <a:r>
              <a:rPr lang="it-IT" sz="2400" dirty="0">
                <a:solidFill>
                  <a:srgbClr val="FF0000"/>
                </a:solidFill>
              </a:rPr>
              <a:t>Come è possibile</a:t>
            </a:r>
            <a:r>
              <a:rPr lang="it-IT" sz="2400" dirty="0"/>
              <a:t>? Non conosco uomo”. Le rispose l’angelo: “Lo Spirito Santo scenderà su dite. Colui che nascerà sarà dunque santo e chiamato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Figlio</a:t>
            </a:r>
            <a:r>
              <a:rPr lang="it-IT" sz="2400" dirty="0"/>
              <a:t> e di Dio. Vedi: anche Elisabetta, tua parente, nella sua vecchiaia, ha concepito un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figlio</a:t>
            </a:r>
            <a:r>
              <a:rPr lang="it-IT" sz="2400" dirty="0"/>
              <a:t> e questo è il sesto mese per lei, che tutti dicevano sterile: </a:t>
            </a:r>
            <a:r>
              <a:rPr lang="it-IT" sz="2400" dirty="0">
                <a:solidFill>
                  <a:srgbClr val="FF0000"/>
                </a:solidFill>
              </a:rPr>
              <a:t>nulla è impossibile a Dio</a:t>
            </a:r>
            <a:r>
              <a:rPr lang="it-IT" sz="2400" dirty="0"/>
              <a:t>”.</a:t>
            </a:r>
          </a:p>
          <a:p>
            <a:pPr algn="just"/>
            <a:r>
              <a:rPr lang="it-IT" sz="2400" dirty="0"/>
              <a:t>Allora Maria disse: “</a:t>
            </a:r>
            <a:r>
              <a:rPr lang="it-IT" sz="2400" dirty="0">
                <a:solidFill>
                  <a:srgbClr val="FF0000"/>
                </a:solidFill>
              </a:rPr>
              <a:t>Eccomi</a:t>
            </a:r>
            <a:r>
              <a:rPr lang="it-IT" sz="2400" dirty="0"/>
              <a:t>, sono la </a:t>
            </a:r>
            <a:r>
              <a:rPr lang="it-IT" sz="2400" dirty="0">
                <a:solidFill>
                  <a:srgbClr val="FF0000"/>
                </a:solidFill>
              </a:rPr>
              <a:t>serva</a:t>
            </a:r>
            <a:r>
              <a:rPr lang="it-IT" sz="2400" dirty="0"/>
              <a:t> del Signore, avvenga di me quello che hai detto”.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87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D67368-0F9C-472D-AB82-5415CBFA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878"/>
            <a:ext cx="12191999" cy="69631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4B5D29-FF46-4A7A-B6B3-E9284B007B0F}"/>
              </a:ext>
            </a:extLst>
          </p:cNvPr>
          <p:cNvSpPr txBox="1"/>
          <p:nvPr/>
        </p:nvSpPr>
        <p:spPr>
          <a:xfrm>
            <a:off x="886265" y="759655"/>
            <a:ext cx="100865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Domande per capire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dirty="0"/>
              <a:t>Dove siamo?</a:t>
            </a:r>
          </a:p>
          <a:p>
            <a:endParaRPr lang="it-IT" dirty="0"/>
          </a:p>
          <a:p>
            <a:r>
              <a:rPr lang="it-IT" dirty="0"/>
              <a:t>Quali personaggi?</a:t>
            </a:r>
          </a:p>
          <a:p>
            <a:endParaRPr lang="it-IT" dirty="0"/>
          </a:p>
          <a:p>
            <a:r>
              <a:rPr lang="it-IT" dirty="0"/>
              <a:t>Quali sono i sentimenti di Maria?</a:t>
            </a:r>
          </a:p>
          <a:p>
            <a:endParaRPr lang="it-IT" dirty="0"/>
          </a:p>
          <a:p>
            <a:r>
              <a:rPr lang="it-IT" dirty="0"/>
              <a:t>Cosa desidera Dio mandando l’Angelo?</a:t>
            </a:r>
          </a:p>
          <a:p>
            <a:endParaRPr lang="it-IT" dirty="0"/>
          </a:p>
          <a:p>
            <a:r>
              <a:rPr lang="it-IT" dirty="0"/>
              <a:t>Cosa sta facendo Maria?</a:t>
            </a:r>
          </a:p>
          <a:p>
            <a:endParaRPr lang="it-IT" dirty="0"/>
          </a:p>
          <a:p>
            <a:r>
              <a:rPr lang="it-IT" dirty="0"/>
              <a:t>Cosa significano i colori dei vestiti di Maria?</a:t>
            </a:r>
          </a:p>
          <a:p>
            <a:endParaRPr lang="it-IT" dirty="0"/>
          </a:p>
          <a:p>
            <a:r>
              <a:rPr lang="it-IT" dirty="0"/>
              <a:t>Perché l’Angelo ha l’indice rivolto verso l’Alto?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01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D67368-0F9C-472D-AB82-5415CBFA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9878"/>
            <a:ext cx="12191999" cy="69631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792DC7-FD73-46E0-95BB-FB5D4DF1DE3C}"/>
              </a:ext>
            </a:extLst>
          </p:cNvPr>
          <p:cNvSpPr txBox="1"/>
          <p:nvPr/>
        </p:nvSpPr>
        <p:spPr>
          <a:xfrm>
            <a:off x="1308295" y="1041009"/>
            <a:ext cx="10381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Ave Maria, piena di Grazia</a:t>
            </a:r>
          </a:p>
          <a:p>
            <a:endParaRPr lang="it-IT" sz="2400" dirty="0"/>
          </a:p>
          <a:p>
            <a:r>
              <a:rPr lang="it-IT" sz="2400" dirty="0"/>
              <a:t>Ave, o Maria, piena di grazia,</a:t>
            </a:r>
          </a:p>
          <a:p>
            <a:r>
              <a:rPr lang="it-IT" sz="2400" dirty="0"/>
              <a:t>il Signore è con te.</a:t>
            </a:r>
          </a:p>
          <a:p>
            <a:r>
              <a:rPr lang="it-IT" sz="2400" dirty="0"/>
              <a:t>Tu sei benedetta fra le donne</a:t>
            </a:r>
          </a:p>
          <a:p>
            <a:r>
              <a:rPr lang="it-IT" sz="2400" dirty="0"/>
              <a:t>e benedetto è il frutto del tuo seno, Gesù.</a:t>
            </a:r>
          </a:p>
          <a:p>
            <a:r>
              <a:rPr lang="it-IT" sz="2400" dirty="0"/>
              <a:t>Santa Maria, Madre di Dio,</a:t>
            </a:r>
          </a:p>
          <a:p>
            <a:r>
              <a:rPr lang="it-IT" sz="2400" dirty="0"/>
              <a:t>prega per noi peccatori,</a:t>
            </a:r>
          </a:p>
          <a:p>
            <a:r>
              <a:rPr lang="it-IT" sz="2400" dirty="0"/>
              <a:t>adesso e nell’ora della nostra morte.</a:t>
            </a:r>
          </a:p>
          <a:p>
            <a:endParaRPr lang="it-IT" sz="900" dirty="0"/>
          </a:p>
          <a:p>
            <a:r>
              <a:rPr lang="it-IT" sz="2400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5543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D67368-0F9C-472D-AB82-5415CBFA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19878"/>
            <a:ext cx="12191999" cy="6963137"/>
          </a:xfrm>
          <a:prstGeom prst="rect">
            <a:avLst/>
          </a:prstGeom>
        </p:spPr>
      </p:pic>
      <p:pic>
        <p:nvPicPr>
          <p:cNvPr id="4" name="Nulla è impossibile a Dio">
            <a:hlinkClick r:id="" action="ppaction://media"/>
            <a:extLst>
              <a:ext uri="{FF2B5EF4-FFF2-40B4-BE49-F238E27FC236}">
                <a16:creationId xmlns:a16="http://schemas.microsoft.com/office/drawing/2014/main" id="{443042C8-7787-49F4-9361-B95AC9C30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4720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35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Coppini</dc:creator>
  <cp:lastModifiedBy>Fabio Coppini</cp:lastModifiedBy>
  <cp:revision>4</cp:revision>
  <dcterms:created xsi:type="dcterms:W3CDTF">2019-11-29T22:17:38Z</dcterms:created>
  <dcterms:modified xsi:type="dcterms:W3CDTF">2019-11-30T10:02:31Z</dcterms:modified>
</cp:coreProperties>
</file>